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58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2" autoAdjust="0"/>
    <p:restoredTop sz="94660"/>
  </p:normalViewPr>
  <p:slideViewPr>
    <p:cSldViewPr>
      <p:cViewPr>
        <p:scale>
          <a:sx n="114" d="100"/>
          <a:sy n="114" d="100"/>
        </p:scale>
        <p:origin x="-165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45;&#1049;&#1058;&#1048;&#1053;&#1043;%20&#1060;&#1053;&#1057;&#104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Лист1!$D$17</c:f>
              <c:strCache>
                <c:ptCount val="1"/>
                <c:pt idx="0">
                  <c:v>Рейтингове оцінювання</c:v>
                </c:pt>
              </c:strCache>
            </c:strRef>
          </c:tx>
          <c:invertIfNegative val="0"/>
          <c:cat>
            <c:strRef>
              <c:f>Лист1!$C$18:$C$20</c:f>
              <c:strCache>
                <c:ptCount val="3"/>
                <c:pt idx="0">
                  <c:v>Карпов В.В., декан</c:v>
                </c:pt>
                <c:pt idx="1">
                  <c:v>Талавіра Г.М., заст.декана</c:v>
                </c:pt>
                <c:pt idx="2">
                  <c:v>Грабовчак В.В., заст.декана</c:v>
                </c:pt>
              </c:strCache>
            </c:strRef>
          </c:cat>
          <c:val>
            <c:numRef>
              <c:f>Лист1!$D$18:$D$20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728448"/>
        <c:axId val="124729984"/>
      </c:barChart>
      <c:catAx>
        <c:axId val="12472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4729984"/>
        <c:crosses val="autoZero"/>
        <c:auto val="1"/>
        <c:lblAlgn val="ctr"/>
        <c:lblOffset val="100"/>
        <c:noMultiLvlLbl val="0"/>
      </c:catAx>
      <c:valAx>
        <c:axId val="12472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dirty="0"/>
                  <a:t>РЕЙТИНГ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728448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Лист1!$H$32</c:f>
              <c:strCache>
                <c:ptCount val="1"/>
                <c:pt idx="0">
                  <c:v>Рейтингове оцінювання</c:v>
                </c:pt>
              </c:strCache>
            </c:strRef>
          </c:tx>
          <c:invertIfNegative val="0"/>
          <c:cat>
            <c:strRef>
              <c:f>Лист1!$G$33:$G$43</c:f>
              <c:strCache>
                <c:ptCount val="11"/>
                <c:pt idx="0">
                  <c:v>Жовква О.І., зав. каф.</c:v>
                </c:pt>
                <c:pt idx="1">
                  <c:v>Буравченко С.Г., проф.</c:v>
                </c:pt>
                <c:pt idx="2">
                  <c:v>Костюченко О.А.,доц.</c:v>
                </c:pt>
                <c:pt idx="3">
                  <c:v>Правдохін В.В., ст.викл.</c:v>
                </c:pt>
                <c:pt idx="4">
                  <c:v>Гордюк І.В.,ст.викл.</c:v>
                </c:pt>
                <c:pt idx="5">
                  <c:v>Пивоваров О.Г.,ст.викл.</c:v>
                </c:pt>
                <c:pt idx="6">
                  <c:v>Хлюпін О.А., ст.викл.</c:v>
                </c:pt>
                <c:pt idx="7">
                  <c:v>Бжезовська Н.В.,ст.викл.</c:v>
                </c:pt>
                <c:pt idx="8">
                  <c:v>Нещадим В.О., асист.</c:v>
                </c:pt>
                <c:pt idx="9">
                  <c:v>Крижанівський О.А., доц.</c:v>
                </c:pt>
                <c:pt idx="10">
                  <c:v>Мартинов В.Л., проф.</c:v>
                </c:pt>
              </c:strCache>
            </c:strRef>
          </c:cat>
          <c:val>
            <c:numRef>
              <c:f>Лист1!$H$33:$H$43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8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271872"/>
        <c:axId val="130277760"/>
        <c:axId val="0"/>
      </c:bar3DChart>
      <c:catAx>
        <c:axId val="130271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0277760"/>
        <c:crosses val="autoZero"/>
        <c:auto val="1"/>
        <c:lblAlgn val="ctr"/>
        <c:lblOffset val="100"/>
        <c:noMultiLvlLbl val="0"/>
      </c:catAx>
      <c:valAx>
        <c:axId val="130277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2000"/>
                  <a:t>РЕЙТИНГ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30271872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1"/>
      <a:tileRect/>
    </a:gradFill>
  </c:spPr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108999654489"/>
          <c:y val="2.1048742204892352E-2"/>
          <c:w val="0.83645299533863116"/>
          <c:h val="0.578799117295484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Лист2!$G$6</c:f>
              <c:strCache>
                <c:ptCount val="1"/>
                <c:pt idx="0">
                  <c:v>РЕЙТИНГ</c:v>
                </c:pt>
              </c:strCache>
            </c:strRef>
          </c:tx>
          <c:invertIfNegative val="0"/>
          <c:cat>
            <c:strRef>
              <c:f>Лист2!$F$7:$F$20</c:f>
              <c:strCache>
                <c:ptCount val="14"/>
                <c:pt idx="0">
                  <c:v>Ггнатюк Л.Р., зав.кафедри</c:v>
                </c:pt>
                <c:pt idx="1">
                  <c:v>Колосова Н.А.,доц.</c:v>
                </c:pt>
                <c:pt idx="2">
                  <c:v>Сідорова О.І., ст.викл.</c:v>
                </c:pt>
                <c:pt idx="3">
                  <c:v>Новік Г.В., ст.викл.</c:v>
                </c:pt>
                <c:pt idx="4">
                  <c:v>Обуховська Л.В.,ст.викл.</c:v>
                </c:pt>
                <c:pt idx="5">
                  <c:v>Обуховська Е.В., ст.викл.</c:v>
                </c:pt>
                <c:pt idx="6">
                  <c:v>Єлісєєв І.А.,ст.викл.</c:v>
                </c:pt>
                <c:pt idx="7">
                  <c:v>Осиченко Г.О., проф.</c:v>
                </c:pt>
                <c:pt idx="8">
                  <c:v>Жидкова Т.В., доц.</c:v>
                </c:pt>
                <c:pt idx="9">
                  <c:v>Триколенко С.Т.,доц.</c:v>
                </c:pt>
                <c:pt idx="10">
                  <c:v>Папета О.В., доц.</c:v>
                </c:pt>
                <c:pt idx="11">
                  <c:v>Пилипенко Н.А., ст. викл.</c:v>
                </c:pt>
                <c:pt idx="12">
                  <c:v>Сідорова М-Ю.А., ст.викл.</c:v>
                </c:pt>
                <c:pt idx="13">
                  <c:v>Козаченко, ст викл.</c:v>
                </c:pt>
              </c:strCache>
            </c:strRef>
          </c:cat>
          <c:val>
            <c:numRef>
              <c:f>Лист2!$G$7:$G$20</c:f>
              <c:numCache>
                <c:formatCode>General</c:formatCode>
                <c:ptCount val="14"/>
                <c:pt idx="0">
                  <c:v>9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12</c:v>
                </c:pt>
                <c:pt idx="8">
                  <c:v>6</c:v>
                </c:pt>
                <c:pt idx="9">
                  <c:v>4</c:v>
                </c:pt>
                <c:pt idx="10">
                  <c:v>11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30341120"/>
        <c:axId val="130342912"/>
        <c:axId val="0"/>
      </c:bar3DChart>
      <c:catAx>
        <c:axId val="130341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0342912"/>
        <c:crosses val="autoZero"/>
        <c:auto val="1"/>
        <c:lblAlgn val="ctr"/>
        <c:lblOffset val="100"/>
        <c:noMultiLvlLbl val="0"/>
      </c:catAx>
      <c:valAx>
        <c:axId val="13034291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РЕЙТИНГ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0341120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4361741146335"/>
          <c:y val="6.7645616233202671E-2"/>
          <c:w val="0.86142635847836524"/>
          <c:h val="0.6010583274247121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Лист2!$F$79:$F$86</c:f>
              <c:strCache>
                <c:ptCount val="8"/>
                <c:pt idx="0">
                  <c:v>Василенко В.М. зав.кафедри</c:v>
                </c:pt>
                <c:pt idx="1">
                  <c:v>Башта О.Т., проф.</c:v>
                </c:pt>
                <c:pt idx="2">
                  <c:v>Макаренко М.Г., доц.</c:v>
                </c:pt>
                <c:pt idx="3">
                  <c:v>Макаров В.І., доц.</c:v>
                </c:pt>
                <c:pt idx="4">
                  <c:v>Холковський Ю.Р., доц.</c:v>
                </c:pt>
                <c:pt idx="5">
                  <c:v>Калашнікова В.В., ст.викл.</c:v>
                </c:pt>
                <c:pt idx="6">
                  <c:v>Матющенко Н.В., ст.викл.</c:v>
                </c:pt>
                <c:pt idx="7">
                  <c:v>Садова В.В., ст.викл.</c:v>
                </c:pt>
              </c:strCache>
            </c:strRef>
          </c:cat>
          <c:val>
            <c:numRef>
              <c:f>Лист2!$G$79:$G$86</c:f>
              <c:numCache>
                <c:formatCode>General</c:formatCode>
                <c:ptCount val="8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33966464"/>
        <c:axId val="133988736"/>
        <c:axId val="0"/>
      </c:bar3DChart>
      <c:catAx>
        <c:axId val="133966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33988736"/>
        <c:crosses val="autoZero"/>
        <c:auto val="1"/>
        <c:lblAlgn val="ctr"/>
        <c:lblOffset val="100"/>
        <c:noMultiLvlLbl val="0"/>
      </c:catAx>
      <c:valAx>
        <c:axId val="13398873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РЕЙТИНГ</a:t>
                </a:r>
              </a:p>
            </c:rich>
          </c:tx>
          <c:layout>
            <c:manualLayout>
              <c:xMode val="edge"/>
              <c:yMode val="edge"/>
              <c:x val="2.5701423473520852E-2"/>
              <c:y val="0.26941693637988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966464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68990136563523E-2"/>
          <c:y val="4.8514160449044996E-2"/>
          <c:w val="0.93435506512099209"/>
          <c:h val="0.6683909619993156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продовження!$F$36:$F$53</c:f>
              <c:strCache>
                <c:ptCount val="18"/>
                <c:pt idx="0">
                  <c:v>Лапенко О.І. зав.каф.</c:v>
                </c:pt>
                <c:pt idx="1">
                  <c:v>Барабаш М.С., проф.</c:v>
                </c:pt>
                <c:pt idx="2">
                  <c:v>Махінько Н.О., проф.</c:v>
                </c:pt>
                <c:pt idx="3">
                  <c:v>Гасій Г.М., проф.</c:v>
                </c:pt>
                <c:pt idx="4">
                  <c:v>Костира Н.О.,доц.</c:v>
                </c:pt>
                <c:pt idx="5">
                  <c:v>Чернишова О.С.,доц.</c:v>
                </c:pt>
                <c:pt idx="6">
                  <c:v>Машков І.Л.,доц.</c:v>
                </c:pt>
                <c:pt idx="7">
                  <c:v>Омельченко К.В.,доц.</c:v>
                </c:pt>
                <c:pt idx="8">
                  <c:v>Родченко О.В.,доц.</c:v>
                </c:pt>
                <c:pt idx="9">
                  <c:v>Скрєбнєва С.М.,доц.</c:v>
                </c:pt>
                <c:pt idx="10">
                  <c:v>Степанчук О.В.. проф.</c:v>
                </c:pt>
                <c:pt idx="11">
                  <c:v>Степура В.С.,доц.</c:v>
                </c:pt>
                <c:pt idx="12">
                  <c:v>Талах С.М.,доц.</c:v>
                </c:pt>
                <c:pt idx="13">
                  <c:v>Горб О.Г.,доц.</c:v>
                </c:pt>
                <c:pt idx="14">
                  <c:v>Голоднов О.І., проф.</c:v>
                </c:pt>
                <c:pt idx="15">
                  <c:v>Агєєва Г.М., доц.</c:v>
                </c:pt>
                <c:pt idx="16">
                  <c:v>Дубик О.М., доц.</c:v>
                </c:pt>
                <c:pt idx="17">
                  <c:v>Шевченко О.В., доц.</c:v>
                </c:pt>
              </c:strCache>
            </c:strRef>
          </c:cat>
          <c:val>
            <c:numRef>
              <c:f>продовження!$G$36:$G$53</c:f>
              <c:numCache>
                <c:formatCode>General</c:formatCode>
                <c:ptCount val="18"/>
                <c:pt idx="0">
                  <c:v>9</c:v>
                </c:pt>
                <c:pt idx="1">
                  <c:v>11</c:v>
                </c:pt>
                <c:pt idx="2">
                  <c:v>5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9</c:v>
                </c:pt>
                <c:pt idx="11">
                  <c:v>4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7</c:v>
                </c:pt>
                <c:pt idx="16">
                  <c:v>7</c:v>
                </c:pt>
                <c:pt idx="1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34244608"/>
        <c:axId val="134246400"/>
        <c:axId val="0"/>
      </c:bar3DChart>
      <c:catAx>
        <c:axId val="134244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4246400"/>
        <c:crosses val="autoZero"/>
        <c:auto val="1"/>
        <c:lblAlgn val="ctr"/>
        <c:lblOffset val="100"/>
        <c:noMultiLvlLbl val="0"/>
      </c:catAx>
      <c:valAx>
        <c:axId val="13424640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РЕЙТИНГ</a:t>
                </a:r>
              </a:p>
            </c:rich>
          </c:tx>
          <c:layout>
            <c:manualLayout>
              <c:xMode val="edge"/>
              <c:yMode val="edge"/>
              <c:x val="1.743067240561872E-2"/>
              <c:y val="0.3534336988914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34244608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gap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328363297310838"/>
          <c:y val="1.8408811868935507E-2"/>
          <c:w val="0.80671636702689153"/>
          <c:h val="0.555754339201277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Лист2!$F$100:$F$110</c:f>
              <c:strCache>
                <c:ptCount val="11"/>
                <c:pt idx="0">
                  <c:v>Великодський Ю.І., зав.каф.</c:v>
                </c:pt>
                <c:pt idx="1">
                  <c:v>Беленок В.Ю.,доц.</c:v>
                </c:pt>
                <c:pt idx="2">
                  <c:v>Ніколаєнко О.Є., доц.</c:v>
                </c:pt>
                <c:pt idx="3">
                  <c:v>Горьовий В.П., проф.</c:v>
                </c:pt>
                <c:pt idx="4">
                  <c:v>Іщенко Н.Ф., доц.</c:v>
                </c:pt>
                <c:pt idx="5">
                  <c:v>Стейцюк М.П., доц.</c:v>
                </c:pt>
                <c:pt idx="6">
                  <c:v>Третяк Р.А., доц.</c:v>
                </c:pt>
                <c:pt idx="7">
                  <c:v>Белоусова Н.В. проф.</c:v>
                </c:pt>
                <c:pt idx="8">
                  <c:v>Бойко О.В., ст.викл.</c:v>
                </c:pt>
                <c:pt idx="9">
                  <c:v>Терещенко А.О.,доц.</c:v>
                </c:pt>
                <c:pt idx="10">
                  <c:v>Скрипник Л., доц.</c:v>
                </c:pt>
              </c:strCache>
            </c:strRef>
          </c:cat>
          <c:val>
            <c:numRef>
              <c:f>Лист2!$G$100:$G$110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8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33912064"/>
        <c:axId val="133913600"/>
        <c:axId val="0"/>
      </c:bar3DChart>
      <c:catAx>
        <c:axId val="133912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3913600"/>
        <c:crosses val="autoZero"/>
        <c:auto val="1"/>
        <c:lblAlgn val="ctr"/>
        <c:lblOffset val="100"/>
        <c:noMultiLvlLbl val="0"/>
      </c:catAx>
      <c:valAx>
        <c:axId val="13391360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РЕЙТИНГ</a:t>
                </a:r>
              </a:p>
            </c:rich>
          </c:tx>
          <c:layout>
            <c:manualLayout>
              <c:xMode val="edge"/>
              <c:yMode val="edge"/>
              <c:x val="7.4424358926965112E-2"/>
              <c:y val="0.201316723017691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912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78FD-5B16-4E5A-9167-77D7B68E5F6E}" type="datetimeFigureOut">
              <a:rPr lang="ru-RU" smtClean="0"/>
              <a:pPr/>
              <a:t>24.02.2023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4263-99F3-4715-9535-BD71B08A0D7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864399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РЕЙТИНГОВЕ ОЦІНЮВАННЯ 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НАУКОВО-ПЕДАГОГІЧНИХ ПРАЦІВНИКІВ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ФАКУЛЬТЕТУ НАЗЕМНИХ СПОРУД І </a:t>
            </a:r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АЕРОДРОМІВ</a:t>
            </a:r>
          </a:p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2022-2023 н.р.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13176"/>
            <a:ext cx="1656184" cy="164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85728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34290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58800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197104"/>
            <a:ext cx="4286280" cy="454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214414" y="6000768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18 НПП кафедри з них 0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643834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bg1"/>
                </a:solidFill>
              </a:rPr>
              <a:t>Кафедра аерокосмічної геодезії та землеустрою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9458" name="AutoShape 2" descr="Кафедра аерокосмічної геодезії та землеустро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Кафедра аерокосмічної геодезії та землеустро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4892" cy="90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Диаграмма 6"/>
          <p:cNvGraphicFramePr/>
          <p:nvPr/>
        </p:nvGraphicFramePr>
        <p:xfrm>
          <a:off x="142844" y="1142984"/>
          <a:ext cx="8786874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0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34290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58800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214422"/>
            <a:ext cx="4214842" cy="432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142976" y="5715016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11 НПП кафедри з них 0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728" y="214290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 ПОКАЗНИКИ  РЕЙТИНГОВОГО ОЦІНЮВАННЯ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НАУКОВО-ПЕДАГОГІЧНИХ ПРАЦІВНИКІВ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ФАКУЛЬТЕТУ НАЗЕМНИХ СПОРУД І АЕРОДРОМІВ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85728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34290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58800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571612"/>
            <a:ext cx="4500594" cy="405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85786" y="5715016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65 НПП  </a:t>
            </a:r>
            <a:r>
              <a:rPr lang="uk-U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факультету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них 13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857224" y="1214422"/>
          <a:ext cx="7715303" cy="54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42878" y="0"/>
            <a:ext cx="8501122" cy="114300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Деканат ФНСА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78" y="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арх</a:t>
            </a:r>
            <a:r>
              <a:rPr lang="uk-UA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ітектури та просторового планування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1747"/>
            <a:ext cx="785818" cy="101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Диаграмма 4"/>
          <p:cNvGraphicFramePr/>
          <p:nvPr/>
        </p:nvGraphicFramePr>
        <p:xfrm>
          <a:off x="142844" y="1357298"/>
          <a:ext cx="88583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0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4643470" cy="471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857364"/>
            <a:ext cx="34290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357562"/>
            <a:ext cx="358800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142976" y="5715016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11 НПП кафедри з них 3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590" y="0"/>
            <a:ext cx="7872410" cy="1071562"/>
          </a:xfrm>
        </p:spPr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</a:rPr>
              <a:t>Кафедра дизайну інтер'єру 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28712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 descr="Немає опису світлин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28728" cy="1428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0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00174"/>
            <a:ext cx="35718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58800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000108"/>
            <a:ext cx="4769810" cy="48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142976" y="5929330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14 НПП кафедри  з них 4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614" y="0"/>
            <a:ext cx="7472386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solidFill>
                  <a:schemeClr val="bg1"/>
                </a:solidFill>
              </a:rPr>
              <a:t>Кафедра комп'ютерних технологій дизайну і графіки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100142" cy="11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Диаграмма 4"/>
          <p:cNvGraphicFramePr/>
          <p:nvPr/>
        </p:nvGraphicFramePr>
        <p:xfrm>
          <a:off x="0" y="1214422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0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 ВІДПОВІДНОСТІ У ВІДСОТКОВОМУ ЗНАЧЕННІ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857364"/>
            <a:ext cx="357189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357562"/>
            <a:ext cx="358800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04"/>
            <a:ext cx="4926989" cy="50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142976" y="5715016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 в рейтинговому оцінюванні прийняли участь 8 НПП кафедри  з них 7 чол. не відповідають критеріям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>
                <a:solidFill>
                  <a:schemeClr val="bg1"/>
                </a:solidFill>
              </a:rPr>
              <a:t>Кафедра комп'ютерних технологій будівництва та реконструкції аеропортів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2002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Диаграмма 5"/>
          <p:cNvGraphicFramePr/>
          <p:nvPr/>
        </p:nvGraphicFramePr>
        <p:xfrm>
          <a:off x="0" y="1142984"/>
          <a:ext cx="900115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188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Деканат ФНСА</vt:lpstr>
      <vt:lpstr>Кафедра архітектури та просторового планування</vt:lpstr>
      <vt:lpstr>Презентация PowerPoint</vt:lpstr>
      <vt:lpstr>Кафедра дизайну інтер'єру </vt:lpstr>
      <vt:lpstr>Презентация PowerPoint</vt:lpstr>
      <vt:lpstr>Кафедра комп'ютерних технологій дизайну і графіки</vt:lpstr>
      <vt:lpstr>Презентация PowerPoint</vt:lpstr>
      <vt:lpstr>Кафедра комп'ютерних технологій будівництва та реконструкції аеропортів</vt:lpstr>
      <vt:lpstr>Презентация PowerPoint</vt:lpstr>
      <vt:lpstr>Кафедра аерокосмічної геодезії та землеустрою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Grabovchak_famyli</dc:creator>
  <cp:lastModifiedBy>Valentyna</cp:lastModifiedBy>
  <cp:revision>20</cp:revision>
  <dcterms:created xsi:type="dcterms:W3CDTF">2023-02-19T09:38:06Z</dcterms:created>
  <dcterms:modified xsi:type="dcterms:W3CDTF">2023-02-24T09:52:27Z</dcterms:modified>
</cp:coreProperties>
</file>